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75ad851bac_1_13: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75ad851bac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33781" y="1433649"/>
            <a:ext cx="6390300" cy="39522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33775" y="5456992"/>
            <a:ext cx="6390300" cy="1526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33775" y="2129799"/>
            <a:ext cx="6390300" cy="378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33775" y="6069481"/>
            <a:ext cx="6390300" cy="2504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33775" y="4141374"/>
            <a:ext cx="6390300" cy="16209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33775" y="2219044"/>
            <a:ext cx="6390300" cy="65781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33775"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624300"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33775" y="1069785"/>
            <a:ext cx="2106000" cy="14550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33775" y="2675618"/>
            <a:ext cx="2106000" cy="61218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67688" y="866746"/>
            <a:ext cx="4775700" cy="7876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99125" y="2374428"/>
            <a:ext cx="3033900" cy="2854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199125" y="5397207"/>
            <a:ext cx="3033900" cy="2378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3704625" y="1394418"/>
            <a:ext cx="2877600" cy="71148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33775" y="8145800"/>
            <a:ext cx="4499100" cy="1165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hyperlink" Target="http://www.goedboerenindestad.nl/wildplukken/"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664050" y="2358700"/>
            <a:ext cx="5529900" cy="772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i="1" sz="1200">
              <a:latin typeface="Calibri"/>
              <a:ea typeface="Calibri"/>
              <a:cs typeface="Calibri"/>
              <a:sym typeface="Calibri"/>
            </a:endParaRPr>
          </a:p>
        </p:txBody>
      </p:sp>
      <p:sp>
        <p:nvSpPr>
          <p:cNvPr id="55" name="Google Shape;55;p13"/>
          <p:cNvSpPr txBox="1"/>
          <p:nvPr/>
        </p:nvSpPr>
        <p:spPr>
          <a:xfrm>
            <a:off x="664050" y="2142775"/>
            <a:ext cx="5529900" cy="7065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t/>
            </a:r>
            <a:endParaRPr b="1" sz="2400">
              <a:latin typeface="Calibri"/>
              <a:ea typeface="Calibri"/>
              <a:cs typeface="Calibri"/>
              <a:sym typeface="Calibri"/>
            </a:endParaRPr>
          </a:p>
          <a:p>
            <a:pPr indent="0" lvl="0" marL="0" rtl="0" algn="ctr">
              <a:lnSpc>
                <a:spcPct val="115000"/>
              </a:lnSpc>
              <a:spcBef>
                <a:spcPts val="0"/>
              </a:spcBef>
              <a:spcAft>
                <a:spcPts val="0"/>
              </a:spcAft>
              <a:buNone/>
            </a:pPr>
            <a:r>
              <a:rPr b="1" lang="nl" sz="2400">
                <a:latin typeface="Calibri"/>
                <a:ea typeface="Calibri"/>
                <a:cs typeface="Calibri"/>
                <a:sym typeface="Calibri"/>
              </a:rPr>
              <a:t>Wildplukken</a:t>
            </a:r>
            <a:endParaRPr b="1" sz="2400">
              <a:latin typeface="Calibri"/>
              <a:ea typeface="Calibri"/>
              <a:cs typeface="Calibri"/>
              <a:sym typeface="Calibri"/>
            </a:endParaRPr>
          </a:p>
          <a:p>
            <a:pPr indent="0" lvl="0" marL="0" rtl="0" algn="ctr">
              <a:lnSpc>
                <a:spcPct val="115000"/>
              </a:lnSpc>
              <a:spcBef>
                <a:spcPts val="0"/>
              </a:spcBef>
              <a:spcAft>
                <a:spcPts val="0"/>
              </a:spcAft>
              <a:buNone/>
            </a:pPr>
            <a:r>
              <a:rPr lang="nl" sz="1100">
                <a:solidFill>
                  <a:srgbClr val="F39430"/>
                </a:solidFill>
              </a:rPr>
              <a:t>Exodus 16: 4</a:t>
            </a:r>
            <a:endParaRPr sz="1100">
              <a:solidFill>
                <a:srgbClr val="F39430"/>
              </a:solidFill>
            </a:endParaRPr>
          </a:p>
          <a:p>
            <a:pPr indent="0" lvl="0" marL="0" rtl="0" algn="ctr">
              <a:lnSpc>
                <a:spcPct val="115000"/>
              </a:lnSpc>
              <a:spcBef>
                <a:spcPts val="0"/>
              </a:spcBef>
              <a:spcAft>
                <a:spcPts val="0"/>
              </a:spcAft>
              <a:buNone/>
            </a:pPr>
            <a:r>
              <a:rPr lang="nl" sz="1100">
                <a:solidFill>
                  <a:srgbClr val="F39430"/>
                </a:solidFill>
              </a:rPr>
              <a:t>Toen zei de Heer tegen Mozes: ik zal er voor zorgen dat jullie weer brood krijgen. Het zal als regen uit de hemel komen. Elke dag moeten de mensen dan genoeg brood verzamelen voor 1 dag. </a:t>
            </a:r>
            <a:endParaRPr sz="1100">
              <a:solidFill>
                <a:srgbClr val="F39430"/>
              </a:solidFill>
            </a:endParaRPr>
          </a:p>
          <a:p>
            <a:pPr indent="0" lvl="0" marL="0" rtl="0" algn="l">
              <a:lnSpc>
                <a:spcPct val="115000"/>
              </a:lnSpc>
              <a:spcBef>
                <a:spcPts val="0"/>
              </a:spcBef>
              <a:spcAft>
                <a:spcPts val="0"/>
              </a:spcAft>
              <a:buNone/>
            </a:pPr>
            <a:r>
              <a:t/>
            </a:r>
            <a:endParaRPr sz="1100">
              <a:solidFill>
                <a:srgbClr val="F39430"/>
              </a:solidFill>
            </a:endParaRPr>
          </a:p>
          <a:p>
            <a:pPr indent="0" lvl="0" marL="0" rtl="0" algn="l">
              <a:lnSpc>
                <a:spcPct val="115000"/>
              </a:lnSpc>
              <a:spcBef>
                <a:spcPts val="0"/>
              </a:spcBef>
              <a:spcAft>
                <a:spcPts val="0"/>
              </a:spcAft>
              <a:buNone/>
            </a:pPr>
            <a:r>
              <a:rPr b="1" lang="nl" sz="1200"/>
              <a:t>Nodig</a:t>
            </a:r>
            <a:br>
              <a:rPr b="1" lang="nl" sz="1200"/>
            </a:br>
            <a:endParaRPr b="1" sz="1200"/>
          </a:p>
          <a:p>
            <a:pPr indent="-304800" lvl="0" marL="457200" rtl="0" algn="l">
              <a:lnSpc>
                <a:spcPct val="115000"/>
              </a:lnSpc>
              <a:spcBef>
                <a:spcPts val="0"/>
              </a:spcBef>
              <a:spcAft>
                <a:spcPts val="0"/>
              </a:spcAft>
              <a:buSzPts val="1200"/>
              <a:buChar char="-"/>
            </a:pPr>
            <a:r>
              <a:rPr lang="nl" sz="1200"/>
              <a:t>een aantal emmertjes, bakjes of papieren tasjes</a:t>
            </a:r>
            <a:endParaRPr sz="1200"/>
          </a:p>
          <a:p>
            <a:pPr indent="-304800" lvl="0" marL="457200" rtl="0" algn="l">
              <a:lnSpc>
                <a:spcPct val="115000"/>
              </a:lnSpc>
              <a:spcBef>
                <a:spcPts val="0"/>
              </a:spcBef>
              <a:spcAft>
                <a:spcPts val="0"/>
              </a:spcAft>
              <a:buSzPts val="1200"/>
              <a:buChar char="-"/>
            </a:pPr>
            <a:r>
              <a:rPr lang="nl" sz="1200"/>
              <a:t>1 grote emmer om in te verzamelen</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b="1" lang="nl" sz="1200"/>
              <a:t>Uitleg activiteit</a:t>
            </a:r>
            <a:endParaRPr b="1"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nl" sz="1200"/>
              <a:t>De </a:t>
            </a:r>
            <a:r>
              <a:rPr lang="nl" sz="1200"/>
              <a:t>Israëlieten</a:t>
            </a:r>
            <a:r>
              <a:rPr lang="nl" sz="1200"/>
              <a:t> waren afhankelijk van wat er in hun omgeving te vinden was. Wij kopen ons eten meestal in de winkel. Maar ook in onze omgeving is heel veel te vinden dat we kunnen eten. Ga in je eigen omgeving op zoek naar wat er allemaal eetbaar is en verzamel dit. Proeven mag, maar alleen als je zeker weet dat wat je hebt gevonden eetbaar is! Kijk eens op </a:t>
            </a:r>
            <a:r>
              <a:rPr lang="nl" sz="1200" u="sng">
                <a:solidFill>
                  <a:schemeClr val="hlink"/>
                </a:solidFill>
                <a:hlinkClick r:id="rId4"/>
              </a:rPr>
              <a:t>www.goedboerenindestad.nl/wildplukken/</a:t>
            </a:r>
            <a:r>
              <a:rPr lang="nl" sz="1200"/>
              <a:t>.</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b="1" lang="nl" sz="1200"/>
              <a:t>Om over door te praten</a:t>
            </a:r>
            <a:br>
              <a:rPr b="1" lang="nl" sz="1200"/>
            </a:br>
            <a:endParaRPr sz="1200"/>
          </a:p>
          <a:p>
            <a:pPr indent="-304800" lvl="0" marL="457200" rtl="0" algn="l">
              <a:spcBef>
                <a:spcPts val="0"/>
              </a:spcBef>
              <a:spcAft>
                <a:spcPts val="0"/>
              </a:spcAft>
              <a:buSzPts val="1200"/>
              <a:buChar char="●"/>
            </a:pPr>
            <a:r>
              <a:rPr lang="nl" sz="1200"/>
              <a:t>De </a:t>
            </a:r>
            <a:r>
              <a:rPr lang="nl" sz="1200"/>
              <a:t>Israëlieten</a:t>
            </a:r>
            <a:r>
              <a:rPr lang="nl" sz="1200"/>
              <a:t> waren afhankelijk van God voor hun voedsel. Voel jij je ook afhankelijk van God voor je voedsel?</a:t>
            </a:r>
            <a:endParaRPr sz="1200"/>
          </a:p>
          <a:p>
            <a:pPr indent="-304800" lvl="0" marL="457200" rtl="0" algn="l">
              <a:spcBef>
                <a:spcPts val="0"/>
              </a:spcBef>
              <a:spcAft>
                <a:spcPts val="0"/>
              </a:spcAft>
              <a:buSzPts val="1200"/>
              <a:buChar char="●"/>
            </a:pPr>
            <a:r>
              <a:rPr lang="nl" sz="1200"/>
              <a:t>Bid of dank jij voor je eten? Waarom wel/niet? </a:t>
            </a:r>
            <a:endParaRPr sz="1200"/>
          </a:p>
          <a:p>
            <a:pPr indent="-304800" lvl="0" marL="457200" rtl="0" algn="l">
              <a:spcBef>
                <a:spcPts val="0"/>
              </a:spcBef>
              <a:spcAft>
                <a:spcPts val="0"/>
              </a:spcAft>
              <a:buSzPts val="1200"/>
              <a:buChar char="●"/>
            </a:pPr>
            <a:r>
              <a:rPr lang="nl" sz="1200"/>
              <a:t>Eet jij wel eens uit je eigen tuin/omgeving? Waarom wel/niet?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b="1" sz="1200">
              <a:latin typeface="Calibri"/>
              <a:ea typeface="Calibri"/>
              <a:cs typeface="Calibri"/>
              <a:sym typeface="Calibri"/>
            </a:endParaRPr>
          </a:p>
        </p:txBody>
      </p:sp>
      <p:pic>
        <p:nvPicPr>
          <p:cNvPr id="56" name="Google Shape;56;p13"/>
          <p:cNvPicPr preferRelativeResize="0"/>
          <p:nvPr/>
        </p:nvPicPr>
        <p:blipFill>
          <a:blip r:embed="rId5">
            <a:alphaModFix/>
          </a:blip>
          <a:stretch>
            <a:fillRect/>
          </a:stretch>
        </p:blipFill>
        <p:spPr>
          <a:xfrm>
            <a:off x="2277437" y="8317975"/>
            <a:ext cx="2303124" cy="128769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